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aac6b7e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aac6b7e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aac6b7e9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aac6b7e9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aac6b7e9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aac6b7e9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aac6b7e9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aac6b7e9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aac6b7e9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aac6b7e9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aac6b7e9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aac6b7e9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aac6b7e9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aac6b7e9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aac6b7e9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aac6b7e9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aac6b7e9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aac6b7e9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ab077ab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ab077ab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ab630c722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ab630c722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aac6b7e9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aac6b7e9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ab630c722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ab630c722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ab630c72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ab630c72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ab630c722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ab630c722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ab077ab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ab077ab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ab077ab1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ab077ab1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ab077ab1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ab077ab1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ab077ab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ab077ab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ab077ab1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ab077ab1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ab077ab1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ab077ab1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ab077ab1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ab077ab1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aac6b7e9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aac6b7e9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ab077ab1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ab077ab1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ab077ab1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ab077ab1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ab077ab1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ab077ab1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ab077ab1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ab077ab1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ab077ab1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ab077ab1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ab630c7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ab630c7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ab630c72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ab630c72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ab077ab1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ab077ab1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ab630c72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1ab630c7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ab630c72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ab630c7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aac6b7e9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aac6b7e9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ab630c72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ab630c72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ab630c72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ab630c72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ab630c72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ab630c72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ab630c72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1ab630c72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ab630c72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ab630c72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ab630c72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ab630c72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ab630c72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ab630c72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ab630c72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ab630c72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ab630c72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ab630c72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1ab630c72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1ab630c72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aac6b7e9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aac6b7e9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ab630c72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ab630c72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ab630c72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ab630c72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ab630c72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ab630c72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ab630c722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ab630c722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ab630c722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ab630c722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ab630c722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ab630c722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ab630c722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1ab630c72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ab630c722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ab630c722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aac6b7e9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aac6b7e9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aac6b7e9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aac6b7e9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aac6b7e9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aac6b7e9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aac6b7e9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aac6b7e9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eepmachinelearning.ru/docs/Machine-learning/Decision-trees/Tree-pruning" TargetMode="External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4253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8. Решающие деревья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декабря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построения оптимального дерева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847675"/>
            <a:ext cx="42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Построение оптимального дерева с минимальным количеством листовых вершин и не допускающим на обучающем множестве ни одной ошибки относится к NP-полным задачам, которые могут быть решены только полным перебором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2,700+ Difficult Task Stock Illustrations, Royalty-Free Vector Graphics &amp;  Clip Art - iStock | Challenge, Uphill battle, Hard"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225" y="847675"/>
            <a:ext cx="3548700" cy="26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Жадный подход построения дерева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847675"/>
            <a:ext cx="696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Будем строить дерево жадным алгоритмом, выбирая оптимальное разбиение по некоторому некоторому признаку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 baseline="-25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Напоминание.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Жадный алгоритм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это алгоритм, который на каждом шагу делает локально наилучший выбор в надежде, что итоговое решение будет оптимальным.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975" y="1336850"/>
            <a:ext cx="1253324" cy="15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Жадный подход построения дерева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417575" y="812650"/>
            <a:ext cx="7523100" cy="3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шаг: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найдём наилучшее разбиение всей выборки X на две части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(j, t) = {x | x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t}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(j, t) = {x| x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≥ t}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 точки зрения некоторого функционала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Q(X, j, t)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найдём наилучшие j и t (j – отвечает за номер признака, по которому производится разбиение, а t – за величину порога)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создадим внутреннюю вершину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поставив в неё предикат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[x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t]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шаг: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для каждой из полученных подвыборок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рекурсивно применим шаг 1. И тд.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424" y="1317225"/>
            <a:ext cx="4985151" cy="35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681150" y="729825"/>
            <a:ext cx="8151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найти наилучшее разбиение по первому признаку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2646675" y="669575"/>
            <a:ext cx="4337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125" y="1256950"/>
            <a:ext cx="4918801" cy="36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598300" y="812650"/>
            <a:ext cx="656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681150" y="729825"/>
            <a:ext cx="8151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найти наилучшее разбиение по второму признаку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863" y="1292475"/>
            <a:ext cx="5308274" cy="357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681150" y="653625"/>
            <a:ext cx="8151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разбиение по 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даёт меньшую ошибку, поэтому формируем решающую функцию во внутреннем узле на основе него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81150" y="729825"/>
            <a:ext cx="8151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Ищем оптимальное разбиение для объектов из правого поддерева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37" y="1318526"/>
            <a:ext cx="5246924" cy="357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187" name="Google Shape;187;p29"/>
          <p:cNvSpPr txBox="1"/>
          <p:nvPr/>
        </p:nvSpPr>
        <p:spPr>
          <a:xfrm>
            <a:off x="681150" y="729825"/>
            <a:ext cx="8151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Оптимальное разбиение для правого поддерева теперь по 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414" y="1273900"/>
            <a:ext cx="5303159" cy="34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337" y="1347350"/>
            <a:ext cx="5329324" cy="35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892000" y="880425"/>
            <a:ext cx="6604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Строим до некоторого момента остановки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для задачи регрессии</a:t>
            </a:r>
            <a:endParaRPr/>
          </a:p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112" y="941575"/>
            <a:ext cx="3841776" cy="380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 решающего дерева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построения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Критерии информативности для классификации и регрессии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Обрезка дерева и работа с пропусками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Кодирование категориальных признаков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для задачи регрессии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775" y="921550"/>
            <a:ext cx="5844450" cy="40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для задачи регрессии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599" y="1031825"/>
            <a:ext cx="5850799" cy="38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глубины дерева на сложность решения</a:t>
            </a:r>
            <a:endParaRPr/>
          </a:p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563" y="610675"/>
            <a:ext cx="4620876" cy="43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 останавливаемся</a:t>
            </a:r>
            <a:endParaRPr/>
          </a:p>
        </p:txBody>
      </p:sp>
      <p:sp>
        <p:nvSpPr>
          <p:cNvPr id="230" name="Google Shape;23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JJH Inc Magnet Car Crash Stop Cartoon Sign Flexible Vinyl Magnet Waterproof  Car Magnetic Bumper Sticker 5&quot; : Amazon.ca: Automotive"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500" y="2175725"/>
            <a:ext cx="2655800" cy="23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568175" y="903025"/>
            <a:ext cx="8012700" cy="3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построении дерева могут быть использованы следующие критерии остановки: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Достигнута максимальная глубина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 объектов в узле меньше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Достигнуто максимальное количество узлов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Функционал качества после разбиения не улучшился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минимально допустимую величину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Величины H, K, L и E играют роль гиперпараметров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построении решающего дерева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неопределённости</a:t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311700" y="771475"/>
            <a:ext cx="74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поиске оптимальных j и t использовался функционал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Q(X, j, t),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который называется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функцией неопределённости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Выбираются такие функции, чтобы: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Была равна 0, если все объекты попадающие в лист имеют одинаковое значение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Функция тем больше, чем сильнее неопределённость в объектах, попадающих в один лист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</a:t>
            </a:r>
            <a:r>
              <a:rPr lang="ru"/>
              <a:t> информативности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Цель: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хотим минимзировать неопределённость, чтобы после разбиения объектов на две группы внутри каждой группы как можно больше объектов было одного класса или значения</a:t>
            </a:r>
            <a:endParaRPr/>
          </a:p>
        </p:txBody>
      </p:sp>
      <p:sp>
        <p:nvSpPr>
          <p:cNvPr id="246" name="Google Shape;2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975" y="2385600"/>
            <a:ext cx="3094055" cy="17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Введём H(R) – критерий информативности – мера неоднородности целевых переменных внутри группы R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высокая степень однородности в узлах R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дерева соответствует: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H(R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→ min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H(R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→ min</a:t>
            </a:r>
            <a:endParaRPr/>
          </a:p>
        </p:txBody>
      </p:sp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информативности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Минимизация функции неопределённости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Будем использовать функционалы следующего вида: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задаче построения решающего дерева данный функционал в отличии от других алгоритмов максимизируется: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X, j, t) = H(R) - \frac{|R_l|}{|R|}H(R_l) - \frac{|R_r|}{|R|}H(R_r)" id="262" name="Google Shape;262;p3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906" y="1588100"/>
            <a:ext cx="565618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X, j, t) \rightarrow max_{j, t}" id="263" name="Google Shape;263;p3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900" y="3336500"/>
            <a:ext cx="3038150" cy="4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Интерпретация функционала</a:t>
            </a:r>
            <a:endParaRPr/>
          </a:p>
        </p:txBody>
      </p:sp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X, j, t) = H(R) - \frac{|R_l|}{|R|}H(R_l) - \frac{|R_r|}{|R|}H(R_r)" id="270" name="Google Shape;270;p4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906" y="1054700"/>
            <a:ext cx="565618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/>
        </p:nvSpPr>
        <p:spPr>
          <a:xfrm>
            <a:off x="552925" y="2235725"/>
            <a:ext cx="5436000" cy="22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Максимизация данного функционала обусловлена тем, что после расщепления объектов хорошо иметь в узлах более однородные множества, чем было до этого во внутренней вершине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474" y="2211603"/>
            <a:ext cx="2462152" cy="13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для задачи регрессии 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в лист дерева попало несколько объектов. В каждом листе дерево может предсказывать константу.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Какую константу выгоднее всего выдавать в качестве ответа?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638" y="2422200"/>
            <a:ext cx="4964725" cy="24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классификации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450" y="871325"/>
            <a:ext cx="4349651" cy="3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88450" y="992000"/>
            <a:ext cx="3541200" cy="29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Представим, что необходимо провести классификацию на данной выборке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для задачи регрессии 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 качестве функционала ошибки в листе использовать среднеквадратичную ошибку, то в качестве ответа надо выдавать среднее значение целевых переменных, попавших в один лист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801" y="2460300"/>
            <a:ext cx="5026401" cy="24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каждом листе дерево выдаёт константу 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лучше объекты в листе предсказываются этой константой, тем меньше средняя ошибка на объектах: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некоторая функция потерь для задачи регрессии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5" name="Google Shape;295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информативности для регрессии</a:t>
            </a:r>
            <a:endParaRPr/>
          </a:p>
        </p:txBody>
      </p:sp>
      <p:pic>
        <p:nvPicPr>
          <p:cNvPr descr="H(R) = min_{c \in \mathbb{R}} \frac{1}{R}\sum_{(x_i, y_i) \in R} L(y_i, c)" id="296" name="Google Shape;296;p4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082" y="2150175"/>
            <a:ext cx="408916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2" name="Google Shape;302;p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информативности для регрессии</a:t>
            </a:r>
            <a:endParaRPr/>
          </a:p>
        </p:txBody>
      </p:sp>
      <p:sp>
        <p:nvSpPr>
          <p:cNvPr id="303" name="Google Shape;303;p44"/>
          <p:cNvSpPr txBox="1"/>
          <p:nvPr/>
        </p:nvSpPr>
        <p:spPr>
          <a:xfrm>
            <a:off x="715950" y="949675"/>
            <a:ext cx="7756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 качестве L взять среднеквадратичную ошибку, то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(R) = min_{c \in \mathbb{R}} \frac{1}{R}\sum_{(x_i, y_i) \in R} (y_i - c)^2" id="304" name="Google Shape;304;p4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536" y="1768750"/>
            <a:ext cx="4974924" cy="4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Минимум среднеквадратичной ошибки </a:t>
            </a:r>
            <a:endParaRPr/>
          </a:p>
        </p:txBody>
      </p:sp>
      <p:sp>
        <p:nvSpPr>
          <p:cNvPr id="310" name="Google Shape;31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1" name="Google Shape;311;p45"/>
          <p:cNvSpPr txBox="1"/>
          <p:nvPr/>
        </p:nvSpPr>
        <p:spPr>
          <a:xfrm>
            <a:off x="715950" y="949675"/>
            <a:ext cx="7756500" cy="3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 качестве L взять среднеквадратичную ошибку, то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Минимум константного решения в MSE достигает на среднем значении таргетов (см. лекцию 3):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(R) = min_{c \in \mathbb{R}} \frac{1}{R}\sum_{(x_i, y_i) \in R} (y_i - c)^2" id="312" name="Google Shape;312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536" y="1768750"/>
            <a:ext cx="4974924" cy="47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 = \frac{1}{|R|}\sum_{(x_i, y_i) \in R}y_i" id="313" name="Google Shape;313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4523" y="3602250"/>
            <a:ext cx="284571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подставив оптимальный c в исходную формулу: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дисперсия целевых переменных в листе есть мера неопределённости для задачи регрессии с функционалом ошибк MSE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0" name="Google Shape;320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информативности для регрессии</a:t>
            </a:r>
            <a:endParaRPr/>
          </a:p>
        </p:txBody>
      </p:sp>
      <p:pic>
        <p:nvPicPr>
          <p:cNvPr descr="H^*(R) = \frac{1}{|R|}\sum_{(x_i, y_i) \in R}(y_i - c)^2 =  \frac{1}{|R|}\sum_{(x_i, y_i) \in R}(y_i - \bar{y})^2 = D_{y \in R}[Y]" id="321" name="Google Shape;321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00" y="2090150"/>
            <a:ext cx="7549600" cy="4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в лист дерева попало несколько объектов. В каждом листе дерево предсказывает класс объекта.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Какой класс выгоднее всего выдавать в качестве ответа?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8" name="Google Shape;328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для задачи классификации</a:t>
            </a:r>
            <a:endParaRPr/>
          </a:p>
        </p:txBody>
      </p:sp>
      <p:pic>
        <p:nvPicPr>
          <p:cNvPr id="329" name="Google Shape;3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501" y="2241775"/>
            <a:ext cx="5231000" cy="248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Разумнее всего в качестве константного ответа в листе выдавать самый представительный класс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6" name="Google Shape;336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для задачи классификации</a:t>
            </a:r>
            <a:endParaRPr/>
          </a:p>
        </p:txBody>
      </p:sp>
      <p:pic>
        <p:nvPicPr>
          <p:cNvPr id="337" name="Google Shape;3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825" y="1788100"/>
            <a:ext cx="5646351" cy="29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информативности для классификации</a:t>
            </a:r>
            <a:endParaRPr/>
          </a:p>
        </p:txBody>
      </p:sp>
      <p:sp>
        <p:nvSpPr>
          <p:cNvPr id="343" name="Google Shape;34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4" name="Google Shape;344;p49"/>
          <p:cNvSpPr txBox="1"/>
          <p:nvPr/>
        </p:nvSpPr>
        <p:spPr>
          <a:xfrm>
            <a:off x="412025" y="713250"/>
            <a:ext cx="80604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Решаем задачу классификации с K классами: 1, 2, …, K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доля объектов класса k, попавших в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вершину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baseline="30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самый частотный класс в данной вершине: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вероятность ошибки классификации: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_k = \frac{1}{|R|}\sum_{(x_i, y_i) \in R} [y_i = k]" id="345" name="Google Shape;345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475" y="1861150"/>
            <a:ext cx="3129500" cy="469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^* = argmax_k p_k" id="346" name="Google Shape;346;p4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5900" y="2944075"/>
            <a:ext cx="2032750" cy="3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{err} = 1 - p_{k^*}" id="347" name="Google Shape;347;p4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7477" y="4022725"/>
            <a:ext cx="1959026" cy="3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Джини</a:t>
            </a:r>
            <a:endParaRPr/>
          </a:p>
        </p:txBody>
      </p:sp>
      <p:sp>
        <p:nvSpPr>
          <p:cNvPr id="353" name="Google Shape;353;p50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Критерий Джини измеряет вероятность ошибки при случайном угадывании класса по правилу: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вероятность ошибки:</a:t>
            </a:r>
            <a:endParaRPr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hat{y} = \begin{cases}&#10;1, \ c\ вероятностью\ p_1\\&#10;2, \ c\ вероятностью\ p_2\\&#10;...\\&#10;K, \ с\ вероятностью \ p_K&#10;\end{cases}" id="355" name="Google Shape;355;p5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398" y="1608800"/>
            <a:ext cx="2582976" cy="105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\hat{y} \ne y) = \sum_{i=1}^{K}p(\hat{y} \ne i| y=i)p(y=i) = \sum_{i=1}^{K}(1-p_i)\cdot p_i" id="356" name="Google Shape;356;p5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357" y="3499925"/>
            <a:ext cx="69972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Джини</a:t>
            </a:r>
            <a:endParaRPr/>
          </a:p>
        </p:txBody>
      </p:sp>
      <p:sp>
        <p:nvSpPr>
          <p:cNvPr id="362" name="Google Shape;36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H(R) = \sum_{i=1}^{K}(1-p_i)\cdot p_i - \ критерий \ Джини" id="363" name="Google Shape;363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651" y="983550"/>
            <a:ext cx="5718700" cy="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1"/>
          <p:cNvSpPr txBox="1"/>
          <p:nvPr/>
        </p:nvSpPr>
        <p:spPr>
          <a:xfrm>
            <a:off x="637800" y="1918350"/>
            <a:ext cx="74160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H(R) будет максимален, когда все классы равновероятны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H(R) будет равен нулю, когда все объекты принадлежат одному классу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классификации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624" y="874400"/>
            <a:ext cx="4514850" cy="37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97725" y="1039125"/>
            <a:ext cx="3028800" cy="3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выборка линейно неразделима линейные методы будут допускать как минимум 3 ошибки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Энтропийный критерий</a:t>
            </a:r>
            <a:endParaRPr/>
          </a:p>
        </p:txBody>
      </p:sp>
      <p:sp>
        <p:nvSpPr>
          <p:cNvPr id="370" name="Google Shape;370;p52"/>
          <p:cNvSpPr txBox="1"/>
          <p:nvPr>
            <p:ph idx="1" type="body"/>
          </p:nvPr>
        </p:nvSpPr>
        <p:spPr>
          <a:xfrm>
            <a:off x="311700" y="923875"/>
            <a:ext cx="43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Ещё одним способом измерить уровень неопределённости переменной целевой переменной y в вершине дерева может быть её энтропия 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Определим количество информации, которую мы получаем при случайном событии с вероятностью 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Info\{событие\ с\ вероятностью\ p\}  = -ln\ p" id="372" name="Google Shape;372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25" y="3595300"/>
            <a:ext cx="4181026" cy="3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575" y="923875"/>
            <a:ext cx="3854650" cy="29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9" name="Google Shape;379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Энтропийный критерий</a:t>
            </a:r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3"/>
          <p:cNvSpPr txBox="1"/>
          <p:nvPr/>
        </p:nvSpPr>
        <p:spPr>
          <a:xfrm>
            <a:off x="655175" y="984400"/>
            <a:ext cx="7817400" cy="4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энтропия случайной величины y будет равна ожидаемому количеству информации, которую мы получим, узнав реализацию этой случайной величины: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доказать, что энтропия: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Достигает своего максимума, когда все классы равновероятны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Достигает своего минимума, когда реализуется только один из классов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Entropy(y) = \mathbb{E}[Info(y)] = -\sum_{i=1}^{k}p_i \cdot ln\ p_i " id="382" name="Google Shape;382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00" y="2288899"/>
            <a:ext cx="6248400" cy="4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использования энтропийного критерия</a:t>
            </a:r>
            <a:endParaRPr/>
          </a:p>
        </p:txBody>
      </p:sp>
      <p:sp>
        <p:nvSpPr>
          <p:cNvPr id="388" name="Google Shape;38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425" y="1606800"/>
            <a:ext cx="6959151" cy="10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4"/>
          <p:cNvSpPr txBox="1"/>
          <p:nvPr/>
        </p:nvSpPr>
        <p:spPr>
          <a:xfrm>
            <a:off x="690750" y="827450"/>
            <a:ext cx="73608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дана обучающая выборка с одним одномерным признаком x: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begin{cases}&#10;p_1 = \frac{9}{20}\\&#10;p_2 = \frac{11}{20}  &#10;\end{cases} \Rightarrow H(R) = -\frac{9}{20}ln\ \frac{9}{20} - \frac{11}{20} ln\frac{11}{20} \approx 1" id="391" name="Google Shape;391;p5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863" y="3124375"/>
            <a:ext cx="5858276" cy="9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7" name="Google Shape;397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использования энтропийного критерия</a:t>
            </a:r>
            <a:endParaRPr/>
          </a:p>
        </p:txBody>
      </p:sp>
      <p:pic>
        <p:nvPicPr>
          <p:cNvPr id="398" name="Google Shape;3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50" y="830550"/>
            <a:ext cx="6602902" cy="204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(R_l) = -\frac{5}{13}\ ln\frac{5}{13} - \frac{8}{13}\ ln\frac{8}{13} \approx 0.96&#10;&#10;" id="399" name="Google Shape;399;p5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00" y="3104250"/>
            <a:ext cx="3731050" cy="35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(R_r) = -\frac{1}{7}\ ln\frac{1}{7} - \frac{6}{7}\ ln\frac{6}{7} \approx 0.6&#10;&#10;" id="400" name="Google Shape;400;p5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5762" y="3104250"/>
            <a:ext cx="3297214" cy="35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X, j, t) = H(R) - \frac{|R_l|}{|R|}\cdot H(R_l) - \frac{|R_r|}{|R|}\cdot H(R_r) = 1 - \frac{13}{20}\cdot 0.96 - \frac{7}{20}\cdot 0.6 \approx 0.16" id="401" name="Google Shape;401;p5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600" y="3859450"/>
            <a:ext cx="7704376" cy="43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Графики критериев информативности</a:t>
            </a:r>
            <a:endParaRPr/>
          </a:p>
        </p:txBody>
      </p:sp>
      <p:sp>
        <p:nvSpPr>
          <p:cNvPr id="407" name="Google Shape;40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08" name="Google Shape;4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087" y="1209250"/>
            <a:ext cx="5611826" cy="3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6"/>
          <p:cNvSpPr txBox="1"/>
          <p:nvPr/>
        </p:nvSpPr>
        <p:spPr>
          <a:xfrm>
            <a:off x="977525" y="678475"/>
            <a:ext cx="726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двух классов можно построить графики информативности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Стрижка дерева</a:t>
            </a:r>
            <a:endParaRPr/>
          </a:p>
        </p:txBody>
      </p:sp>
      <p:sp>
        <p:nvSpPr>
          <p:cNvPr id="415" name="Google Shape;41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16" name="Google Shape;4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128" y="1222051"/>
            <a:ext cx="2164175" cy="2638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7"/>
          <p:cNvSpPr txBox="1"/>
          <p:nvPr/>
        </p:nvSpPr>
        <p:spPr>
          <a:xfrm>
            <a:off x="465675" y="1051900"/>
            <a:ext cx="5965800" cy="3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борьбы с переобучением рассмотренных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ранее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критериев остановки применяют ещё и метод о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брезки дерева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(tree pruning)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Идея метода заключается в том, чтобы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Построить переобученное дерево (в каждом листе один объект)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Произвести оптимизацию его структуры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Обрезка по минимальной цене</a:t>
            </a:r>
            <a:endParaRPr/>
          </a:p>
        </p:txBody>
      </p:sp>
      <p:sp>
        <p:nvSpPr>
          <p:cNvPr id="423" name="Google Shape;42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4" name="Google Shape;4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26" y="1077975"/>
            <a:ext cx="3149398" cy="20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500" y="1118588"/>
            <a:ext cx="2798702" cy="196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58"/>
          <p:cNvCxnSpPr>
            <a:stCxn id="424" idx="3"/>
            <a:endCxn id="425" idx="1"/>
          </p:cNvCxnSpPr>
          <p:nvPr/>
        </p:nvCxnSpPr>
        <p:spPr>
          <a:xfrm>
            <a:off x="3896024" y="2100087"/>
            <a:ext cx="1687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58"/>
          <p:cNvSpPr txBox="1"/>
          <p:nvPr/>
        </p:nvSpPr>
        <p:spPr>
          <a:xfrm>
            <a:off x="1207625" y="3225600"/>
            <a:ext cx="71745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Вводится новый функционал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дереве T, как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где M(T) – число листьев в дереве,  α – параметр регуляризации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_{alpha}(T) = H(T) + \alpha \cdot M(T)" id="428" name="Google Shape;428;p5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792" y="3840200"/>
            <a:ext cx="425521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4" name="Google Shape;434;p59"/>
          <p:cNvSpPr txBox="1"/>
          <p:nvPr/>
        </p:nvSpPr>
        <p:spPr>
          <a:xfrm>
            <a:off x="666200" y="941575"/>
            <a:ext cx="78063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показать, что оптимальное значение α при замене некоторого поддерева T на одиночный лист t определяется по формуле (см. </a:t>
            </a:r>
            <a:r>
              <a:rPr lang="ru" sz="18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вывод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меньше α, тем целесообразней заменить некоторое поддерево T на лист t, поскольку тем ближе H(t) к H(T), и качество сильно не меняется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alpha^* = \frac{H(t) - H(T)}{M(T) - 1}" id="435" name="Google Shape;435;p5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925" y="1911200"/>
            <a:ext cx="2220350" cy="6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Обрезка по минимальной цене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алгоритме обрезки по минимальной цене для каждого поддерева вычисляется своё значение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и ищется минимальное, то поддерево на котором оно было достигнуто обрезается и заменяется на лист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итоге обрезки получается убывающая последовательность деревьев T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3" name="Google Shape;443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Обрезка по минимальной цене</a:t>
            </a:r>
            <a:endParaRPr/>
          </a:p>
        </p:txBody>
      </p:sp>
      <p:pic>
        <p:nvPicPr>
          <p:cNvPr id="444" name="Google Shape;4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462" y="3290775"/>
            <a:ext cx="577706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0"/>
          <p:cNvSpPr txBox="1"/>
          <p:nvPr/>
        </p:nvSpPr>
        <p:spPr>
          <a:xfrm>
            <a:off x="495750" y="3919400"/>
            <a:ext cx="7976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валидации среди множества {T</a:t>
            </a:r>
            <a:r>
              <a:rPr baseline="-25000" lang="ru" sz="18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baseline="-25000" lang="ru" sz="18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…} выбирается, то на котором ошибка минимальна</a:t>
            </a:r>
            <a:endParaRPr sz="18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пропущенных значений</a:t>
            </a:r>
            <a:endParaRPr/>
          </a:p>
        </p:txBody>
      </p:sp>
      <p:sp>
        <p:nvSpPr>
          <p:cNvPr id="451" name="Google Shape;451;p6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Одним из преимуществ решающих деревьев является их способность работать с пропущенными значениями, как во время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так и во время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прогноза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в выборке X есть подмножество V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 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объектов, у которых пропущено значение j-го признака. Тогда при построении дерева будем вычислять функционал j-го признака игнорируя объекты из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R, j, t) \approx \frac{|R \setminus V_j|}{|R|}Q(R \setminus V_j, j, t)" id="453" name="Google Shape;453;p6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205" y="3129600"/>
            <a:ext cx="4286800" cy="6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классификации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475" y="693388"/>
            <a:ext cx="4316650" cy="37567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447675" y="918075"/>
            <a:ext cx="3750300" cy="3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получить 0 ошибок необходимо использовать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алгоритмы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более сложной нелинейной природы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расщеплении по j-му признаку, поместим объекты из V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как в левое, так и в правое поддеревья. Присвоим этим поддеревьям веса |R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|/|R| и |R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|/|R| соответственно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0" name="Google Shape;460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пропущенных значений</a:t>
            </a:r>
            <a:endParaRPr/>
          </a:p>
        </p:txBody>
      </p:sp>
      <p:pic>
        <p:nvPicPr>
          <p:cNvPr id="461" name="Google Shape;4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687" y="2166327"/>
            <a:ext cx="4978626" cy="25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7" name="Google Shape;467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Получение предсказаний для пропущенных значений</a:t>
            </a:r>
            <a:endParaRPr/>
          </a:p>
        </p:txBody>
      </p:sp>
      <p:sp>
        <p:nvSpPr>
          <p:cNvPr id="468" name="Google Shape;468;p63"/>
          <p:cNvSpPr txBox="1"/>
          <p:nvPr/>
        </p:nvSpPr>
        <p:spPr>
          <a:xfrm>
            <a:off x="636125" y="1041850"/>
            <a:ext cx="7836300" cy="3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на стадии прогноза в вершину v с расщеплением по j-ому признаку попал объект x, у которого пропущен данный признак, то прогноз a(x) строится по следующему правилу: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где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 и a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(x) – прогнозы в левом и правом поддереве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) = \frac{|R_l|}{|R|} \cdot a_l(x) + \frac{|R_r|}{|R|} \cdot a_r(x)" id="469" name="Google Shape;469;p6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151" y="2182988"/>
            <a:ext cx="4386850" cy="6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категориальных признаков</a:t>
            </a:r>
            <a:endParaRPr/>
          </a:p>
        </p:txBody>
      </p:sp>
      <p:sp>
        <p:nvSpPr>
          <p:cNvPr id="475" name="Google Shape;475;p64"/>
          <p:cNvSpPr txBox="1"/>
          <p:nvPr>
            <p:ph idx="1" type="body"/>
          </p:nvPr>
        </p:nvSpPr>
        <p:spPr>
          <a:xfrm>
            <a:off x="311700" y="847675"/>
            <a:ext cx="8520600" cy="3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Multi-way splits: можно разбивать вершину на столько поддеревьев, сколько различных значений имеет категориальный признак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ru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результате будут получаться деревья с большим числом листьев!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Google Shape;47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B-дерево — Википедия" id="477" name="Google Shape;4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888" y="1871125"/>
            <a:ext cx="4713425" cy="20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Разбиение на два подмножества </a:t>
            </a:r>
            <a:endParaRPr/>
          </a:p>
        </p:txBody>
      </p:sp>
      <p:sp>
        <p:nvSpPr>
          <p:cNvPr id="483" name="Google Shape;483;p6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Поделим множество возможных значений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U={u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u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признака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два подмножества U = U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∪</a:t>
            </a: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В качестве функции расщепления будем использовать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[x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∈ U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таком подходе существует 2</a:t>
            </a:r>
            <a:r>
              <a:rPr baseline="30000" lang="ru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m-1 </a:t>
            </a:r>
            <a:r>
              <a:rPr lang="ru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- 1 возможных вариантов построить два таких множества, и для поиска оптимального правила нужно их все перебрать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в бинарной классификации </a:t>
            </a:r>
            <a:endParaRPr/>
          </a:p>
        </p:txBody>
      </p:sp>
      <p:sp>
        <p:nvSpPr>
          <p:cNvPr id="490" name="Google Shape;490;p66"/>
          <p:cNvSpPr txBox="1"/>
          <p:nvPr>
            <p:ph idx="1" type="body"/>
          </p:nvPr>
        </p:nvSpPr>
        <p:spPr>
          <a:xfrm>
            <a:off x="311700" y="923875"/>
            <a:ext cx="8520600" cy="4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Рассмотрим вершину дерева. Пусть N(u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количество объектов в этой вершине со значением категориального признака 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u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                         – доля положительных объектов, у которых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=u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Упорядочим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значения категориального признака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 возрастанию долей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Заменим категорию u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число i и будем работать с ним как с вещественным признаком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frac{\sum_{x_{ij}=u_1}I[y_i = +1]}{N(u_1)}" id="492" name="Google Shape;492;p6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699" y="2161750"/>
            <a:ext cx="1328124" cy="50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sum_{x_{ij}=u_{(1)}}I[y_i = +1]}{N(u_{(1)})}\le \frac{\sum_{x_{ij}=u_{(2)}}I[y_i = +1]}{N(u_{(2)})} \le ... \le \frac{\sum_{x_{ij}=u_{(m)}}I[y_i = +1]}{N(u_{(m)})}" id="493" name="Google Shape;493;p6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426" y="3422350"/>
            <a:ext cx="6348500" cy="6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Утверждение.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подход с использованием критерия Джини или Энтропии даёт тот же результат, как если бы происходил поиск оптимального разбиения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 = U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∪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0" name="Google Shape;500;p6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Обработка в бинарной классификации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Плюсы деревьев решений</a:t>
            </a:r>
            <a:endParaRPr/>
          </a:p>
        </p:txBody>
      </p:sp>
      <p:sp>
        <p:nvSpPr>
          <p:cNvPr id="506" name="Google Shape;50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Чёткие правила классификации (Например, правило “возраст” &gt; 25)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Деревья решений легко визуализируются и тем самым хорошо интерпретируются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Быстро обучаются и быстро делают предсказание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Малое число параметров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326" y="2244975"/>
            <a:ext cx="2145525" cy="171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Очень чувствительны к шумам в данных модель сильно меняется при небольшом изменении обучающей выборки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Склонны к переобучению, поэтому необходимо проводить тонкую настройку критериев останова или проводить стрижку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оптимального дерева представляет собой вычислительно сложную NP-полную задачу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5" name="Google Shape;515;p6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Минусы деревьев решений</a:t>
            </a:r>
            <a:endParaRPr/>
          </a:p>
        </p:txBody>
      </p:sp>
      <p:pic>
        <p:nvPicPr>
          <p:cNvPr id="516" name="Google Shape;5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175" y="2897700"/>
            <a:ext cx="2251275" cy="17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Деревья решений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800" y="861300"/>
            <a:ext cx="5175748" cy="33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53125" y="993400"/>
            <a:ext cx="41946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самом деле в повседневной жизни, люди довольно часто не замечают, что при принятии того или иного решения используется древовидный подход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26650" y="3021350"/>
            <a:ext cx="42399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идея: попробовать исходя из имеющихся данных для обучения автоматически построить подобное дерево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Определение решающего дерева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000075"/>
            <a:ext cx="469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Решающее дерево – это бинарное дерево, в котором: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каждой внутренней вершине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приписана функция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 →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{0, 1}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700" y="1093925"/>
            <a:ext cx="3835499" cy="237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Определение решающего дерева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000075"/>
            <a:ext cx="469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Решающее дерево – это бинарное дерево, в котором: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каждой внутренней вершине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приписана функция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 → {0, 1}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каждой листовой вершине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приписан прогноз с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∈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Y. Для классификации это класс, для регрессии вещественное значение целевой переменной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100" y="1102750"/>
            <a:ext cx="3835499" cy="237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дерева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847675"/>
            <a:ext cx="480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построить решающее дерево,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 допускающее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ни одной ошибки на обучающем множестве, поместив в каждый его узел один единственный объект.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скорее всего, оно будет слишком глубоким и  переобученым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200" y="916250"/>
            <a:ext cx="3970900" cy="293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